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BC845-92E6-40CC-BD54-9A52CE7289B2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B2D12-9376-4635-8081-75F00F1EB1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348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16B7D9-348E-4C16-8664-B9988F04331A}" type="slidenum">
              <a:rPr lang="en-US"/>
              <a:pPr/>
              <a:t>10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CD9BF7-7D2C-41D0-9797-B8B7789238AE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1EFC33-BADF-4B21-ADCB-084372787A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D9BF7-7D2C-41D0-9797-B8B7789238AE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EFC33-BADF-4B21-ADCB-084372787A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D9BF7-7D2C-41D0-9797-B8B7789238AE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EFC33-BADF-4B21-ADCB-084372787A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D9BF7-7D2C-41D0-9797-B8B7789238AE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EFC33-BADF-4B21-ADCB-084372787AE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D9BF7-7D2C-41D0-9797-B8B7789238AE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EFC33-BADF-4B21-ADCB-084372787AE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D9BF7-7D2C-41D0-9797-B8B7789238AE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EFC33-BADF-4B21-ADCB-084372787AE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D9BF7-7D2C-41D0-9797-B8B7789238AE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EFC33-BADF-4B21-ADCB-084372787AE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D9BF7-7D2C-41D0-9797-B8B7789238AE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EFC33-BADF-4B21-ADCB-084372787AE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D9BF7-7D2C-41D0-9797-B8B7789238AE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EFC33-BADF-4B21-ADCB-084372787A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CD9BF7-7D2C-41D0-9797-B8B7789238AE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EFC33-BADF-4B21-ADCB-084372787AE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CD9BF7-7D2C-41D0-9797-B8B7789238AE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1EFC33-BADF-4B21-ADCB-084372787AE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CD9BF7-7D2C-41D0-9797-B8B7789238AE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1EFC33-BADF-4B21-ADCB-084372787AE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PCCW1S1E\Videos\The%20Cave%20%20An%20Adaptation%20of%20Plato's%20Allegory%20.av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Plato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428-347 B. C.</a:t>
            </a:r>
            <a:endParaRPr lang="en-GB" dirty="0"/>
          </a:p>
        </p:txBody>
      </p:sp>
      <p:pic>
        <p:nvPicPr>
          <p:cNvPr id="4" name="Picture 3" descr="Pla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2376264" cy="29523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50106"/>
          </a:xfrm>
        </p:spPr>
        <p:txBody>
          <a:bodyPr lIns="0" rIns="0" bIns="0" anchor="b" anchorCtr="0"/>
          <a:lstStyle/>
          <a:p>
            <a:pPr algn="ctr" eaLnBrk="1" hangingPunct="1">
              <a:defRPr/>
            </a:pPr>
            <a:r>
              <a:rPr lang="en-IE" dirty="0" smtClean="0"/>
              <a:t>Example - The Tree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3614738" cy="1114425"/>
          </a:xfrm>
        </p:spPr>
        <p:txBody>
          <a:bodyPr/>
          <a:lstStyle/>
          <a:p>
            <a:pPr marL="273050" indent="-273050" eaLnBrk="1" hangingPunct="1">
              <a:buFont typeface="Wingdings" pitchFamily="2" charset="2"/>
              <a:buNone/>
              <a:defRPr/>
            </a:pPr>
            <a:r>
              <a:rPr lang="en-IE" dirty="0" smtClean="0"/>
              <a:t>	The tree in the Realm of ideas</a:t>
            </a:r>
          </a:p>
        </p:txBody>
      </p:sp>
      <p:sp>
        <p:nvSpPr>
          <p:cNvPr id="22534" name="TextBox 3"/>
          <p:cNvSpPr txBox="1">
            <a:spLocks noChangeArrowheads="1"/>
          </p:cNvSpPr>
          <p:nvPr/>
        </p:nvSpPr>
        <p:spPr bwMode="auto">
          <a:xfrm>
            <a:off x="1428750" y="5845175"/>
            <a:ext cx="768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>
                <a:latin typeface="Constantia" pitchFamily="18" charset="0"/>
              </a:rPr>
              <a:t>Roots </a:t>
            </a:r>
          </a:p>
        </p:txBody>
      </p:sp>
      <p:sp>
        <p:nvSpPr>
          <p:cNvPr id="22535" name="TextBox 4"/>
          <p:cNvSpPr txBox="1">
            <a:spLocks noChangeArrowheads="1"/>
          </p:cNvSpPr>
          <p:nvPr/>
        </p:nvSpPr>
        <p:spPr bwMode="auto">
          <a:xfrm>
            <a:off x="1500188" y="5000625"/>
            <a:ext cx="654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>
                <a:latin typeface="Constantia" pitchFamily="18" charset="0"/>
              </a:rPr>
              <a:t>Bark </a:t>
            </a:r>
          </a:p>
        </p:txBody>
      </p:sp>
      <p:sp>
        <p:nvSpPr>
          <p:cNvPr id="22536" name="TextBox 5"/>
          <p:cNvSpPr txBox="1">
            <a:spLocks noChangeArrowheads="1"/>
          </p:cNvSpPr>
          <p:nvPr/>
        </p:nvSpPr>
        <p:spPr bwMode="auto">
          <a:xfrm>
            <a:off x="1979712" y="3212976"/>
            <a:ext cx="109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dirty="0">
                <a:latin typeface="Constantia" pitchFamily="18" charset="0"/>
              </a:rPr>
              <a:t>Branches </a:t>
            </a:r>
          </a:p>
        </p:txBody>
      </p:sp>
      <p:sp>
        <p:nvSpPr>
          <p:cNvPr id="22537" name="TextBox 6"/>
          <p:cNvSpPr txBox="1">
            <a:spLocks noChangeArrowheads="1"/>
          </p:cNvSpPr>
          <p:nvPr/>
        </p:nvSpPr>
        <p:spPr bwMode="auto">
          <a:xfrm>
            <a:off x="323528" y="3933056"/>
            <a:ext cx="1092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dirty="0">
                <a:latin typeface="Constantia" pitchFamily="18" charset="0"/>
              </a:rPr>
              <a:t>Branches </a:t>
            </a:r>
          </a:p>
        </p:txBody>
      </p:sp>
      <p:sp>
        <p:nvSpPr>
          <p:cNvPr id="22538" name="TextBox 7"/>
          <p:cNvSpPr txBox="1">
            <a:spLocks noChangeArrowheads="1"/>
          </p:cNvSpPr>
          <p:nvPr/>
        </p:nvSpPr>
        <p:spPr bwMode="auto">
          <a:xfrm>
            <a:off x="539552" y="3429000"/>
            <a:ext cx="1092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dirty="0">
                <a:latin typeface="Constantia" pitchFamily="18" charset="0"/>
              </a:rPr>
              <a:t>Branches </a:t>
            </a:r>
          </a:p>
        </p:txBody>
      </p:sp>
      <p:sp>
        <p:nvSpPr>
          <p:cNvPr id="22539" name="TextBox 8"/>
          <p:cNvSpPr txBox="1">
            <a:spLocks noChangeArrowheads="1"/>
          </p:cNvSpPr>
          <p:nvPr/>
        </p:nvSpPr>
        <p:spPr bwMode="auto">
          <a:xfrm>
            <a:off x="2357438" y="3929063"/>
            <a:ext cx="1092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>
                <a:latin typeface="Constantia" pitchFamily="18" charset="0"/>
              </a:rPr>
              <a:t>Branches </a:t>
            </a:r>
          </a:p>
        </p:txBody>
      </p:sp>
      <p:sp>
        <p:nvSpPr>
          <p:cNvPr id="22540" name="TextBox 9"/>
          <p:cNvSpPr txBox="1">
            <a:spLocks noChangeArrowheads="1"/>
          </p:cNvSpPr>
          <p:nvPr/>
        </p:nvSpPr>
        <p:spPr bwMode="auto">
          <a:xfrm>
            <a:off x="2843808" y="2780928"/>
            <a:ext cx="766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dirty="0">
                <a:latin typeface="Constantia" pitchFamily="18" charset="0"/>
              </a:rPr>
              <a:t>leaves</a:t>
            </a:r>
          </a:p>
        </p:txBody>
      </p:sp>
      <p:sp>
        <p:nvSpPr>
          <p:cNvPr id="22541" name="TextBox 10"/>
          <p:cNvSpPr txBox="1">
            <a:spLocks noChangeArrowheads="1"/>
          </p:cNvSpPr>
          <p:nvPr/>
        </p:nvSpPr>
        <p:spPr bwMode="auto">
          <a:xfrm>
            <a:off x="1547664" y="2636912"/>
            <a:ext cx="766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dirty="0">
                <a:latin typeface="Constantia" pitchFamily="18" charset="0"/>
              </a:rPr>
              <a:t>leaves</a:t>
            </a:r>
          </a:p>
        </p:txBody>
      </p:sp>
      <p:sp>
        <p:nvSpPr>
          <p:cNvPr id="22542" name="TextBox 11"/>
          <p:cNvSpPr txBox="1">
            <a:spLocks noChangeArrowheads="1"/>
          </p:cNvSpPr>
          <p:nvPr/>
        </p:nvSpPr>
        <p:spPr bwMode="auto">
          <a:xfrm>
            <a:off x="323528" y="2996952"/>
            <a:ext cx="766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dirty="0">
                <a:latin typeface="Constantia" pitchFamily="18" charset="0"/>
              </a:rPr>
              <a:t>leaves</a:t>
            </a:r>
          </a:p>
        </p:txBody>
      </p:sp>
      <p:sp>
        <p:nvSpPr>
          <p:cNvPr id="22543" name="TextBox 12"/>
          <p:cNvSpPr txBox="1">
            <a:spLocks noChangeArrowheads="1"/>
          </p:cNvSpPr>
          <p:nvPr/>
        </p:nvSpPr>
        <p:spPr bwMode="auto">
          <a:xfrm>
            <a:off x="323528" y="4437112"/>
            <a:ext cx="766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dirty="0">
                <a:latin typeface="Constantia" pitchFamily="18" charset="0"/>
              </a:rPr>
              <a:t>leaves</a:t>
            </a:r>
          </a:p>
        </p:txBody>
      </p:sp>
      <p:sp>
        <p:nvSpPr>
          <p:cNvPr id="22544" name="TextBox 13"/>
          <p:cNvSpPr txBox="1">
            <a:spLocks noChangeArrowheads="1"/>
          </p:cNvSpPr>
          <p:nvPr/>
        </p:nvSpPr>
        <p:spPr bwMode="auto">
          <a:xfrm>
            <a:off x="2627784" y="4365104"/>
            <a:ext cx="766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dirty="0">
                <a:latin typeface="Constantia" pitchFamily="18" charset="0"/>
              </a:rPr>
              <a:t>leaves</a:t>
            </a:r>
          </a:p>
        </p:txBody>
      </p:sp>
      <p:sp>
        <p:nvSpPr>
          <p:cNvPr id="22545" name="TextBox 14"/>
          <p:cNvSpPr txBox="1">
            <a:spLocks noChangeArrowheads="1"/>
          </p:cNvSpPr>
          <p:nvPr/>
        </p:nvSpPr>
        <p:spPr bwMode="auto">
          <a:xfrm>
            <a:off x="4857750" y="1571625"/>
            <a:ext cx="341311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700" dirty="0">
                <a:latin typeface="+mj-lt"/>
              </a:rPr>
              <a:t>T</a:t>
            </a:r>
            <a:r>
              <a:rPr lang="en-IE" sz="2700" dirty="0" smtClean="0">
                <a:latin typeface="+mj-lt"/>
              </a:rPr>
              <a:t>ree </a:t>
            </a:r>
            <a:r>
              <a:rPr lang="en-IE" sz="2700" dirty="0">
                <a:latin typeface="+mj-lt"/>
              </a:rPr>
              <a:t>as it is </a:t>
            </a:r>
            <a:r>
              <a:rPr lang="en-IE" sz="2700" dirty="0" smtClean="0">
                <a:latin typeface="+mj-lt"/>
              </a:rPr>
              <a:t>seen </a:t>
            </a:r>
            <a:endParaRPr lang="en-IE" sz="2700" dirty="0">
              <a:latin typeface="+mj-lt"/>
            </a:endParaRPr>
          </a:p>
          <a:p>
            <a:pPr eaLnBrk="1" hangingPunct="1"/>
            <a:r>
              <a:rPr lang="en-IE" sz="2700" dirty="0" smtClean="0">
                <a:latin typeface="+mj-lt"/>
              </a:rPr>
              <a:t>through </a:t>
            </a:r>
            <a:r>
              <a:rPr lang="en-IE" sz="2700" dirty="0">
                <a:latin typeface="+mj-lt"/>
              </a:rPr>
              <a:t>the senses</a:t>
            </a:r>
          </a:p>
        </p:txBody>
      </p:sp>
      <p:sp>
        <p:nvSpPr>
          <p:cNvPr id="1026" name="Tree"/>
          <p:cNvSpPr>
            <a:spLocks noEditPoints="1" noChangeArrowheads="1"/>
          </p:cNvSpPr>
          <p:nvPr/>
        </p:nvSpPr>
        <p:spPr bwMode="auto">
          <a:xfrm>
            <a:off x="6786563" y="4572000"/>
            <a:ext cx="1809750" cy="18097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>
              <a:latin typeface="+mn-lt"/>
            </a:endParaRPr>
          </a:p>
        </p:txBody>
      </p:sp>
      <p:pic>
        <p:nvPicPr>
          <p:cNvPr id="22547" name="Picture 16" descr="Tre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2768600"/>
            <a:ext cx="2500313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2800" dirty="0" smtClean="0"/>
              <a:t>There are many trees that we can see but they are only shadows or copies of the perfect idea of a tree that exists in another realm</a:t>
            </a:r>
          </a:p>
          <a:p>
            <a:r>
              <a:rPr lang="en-IE" sz="2800" dirty="0" smtClean="0"/>
              <a:t>A basic idea in the “realm of ideas” remains unchanging. </a:t>
            </a:r>
          </a:p>
          <a:p>
            <a:r>
              <a:rPr lang="en-IE" sz="2800" dirty="0" smtClean="0"/>
              <a:t>However, when it is projected into this realm it changes/alters slightly</a:t>
            </a:r>
          </a:p>
          <a:p>
            <a:r>
              <a:rPr lang="en-IE" sz="2800" dirty="0" smtClean="0"/>
              <a:t>This is how we get many types of the same thing – different kinds of trees, chairs, tables, flowers, insects etc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Plato mean by this?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defRPr/>
            </a:pPr>
            <a:r>
              <a:rPr lang="en-IE" sz="3200" dirty="0" smtClean="0"/>
              <a:t>Plato believed that the human person was deeply divided</a:t>
            </a:r>
          </a:p>
          <a:p>
            <a:pPr marL="273050" indent="-273050">
              <a:defRPr/>
            </a:pPr>
            <a:r>
              <a:rPr lang="en-IE" sz="3200" dirty="0" smtClean="0"/>
              <a:t>The body and the soul were in conflict</a:t>
            </a:r>
          </a:p>
          <a:p>
            <a:pPr marL="639763" lvl="1" indent="-246063">
              <a:defRPr/>
            </a:pPr>
            <a:r>
              <a:rPr lang="en-IE" sz="2800" dirty="0" smtClean="0"/>
              <a:t>The body is constantly changing – not real</a:t>
            </a:r>
          </a:p>
          <a:p>
            <a:pPr marL="639763" lvl="1" indent="-246063">
              <a:defRPr/>
            </a:pPr>
            <a:r>
              <a:rPr lang="en-IE" sz="2800" dirty="0" smtClean="0"/>
              <a:t>The soul remains the same – real</a:t>
            </a:r>
          </a:p>
          <a:p>
            <a:pPr marL="383731" indent="-246063">
              <a:defRPr/>
            </a:pPr>
            <a:r>
              <a:rPr lang="en-IE" sz="3200" dirty="0" smtClean="0"/>
              <a:t>Plato believed that the body imprisoned the soul – known as the dualistic understanding of the human being</a:t>
            </a:r>
          </a:p>
          <a:p>
            <a:pPr marL="639763" lvl="1" indent="-246063">
              <a:defRPr/>
            </a:pPr>
            <a:endParaRPr lang="en-IE" sz="2800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Plato’s bigger issue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73050">
              <a:defRPr/>
            </a:pPr>
            <a:r>
              <a:rPr lang="en-IE" dirty="0" smtClean="0"/>
              <a:t>In the novel, ‘Sophie’s World’, the little girl gets to meet Plato and he asks her to think about four questions:</a:t>
            </a:r>
          </a:p>
          <a:p>
            <a:pPr marL="914400" lvl="1" indent="-514350">
              <a:buFont typeface="Calibri" pitchFamily="34" charset="0"/>
              <a:buAutoNum type="arabicParenR"/>
              <a:defRPr/>
            </a:pPr>
            <a:r>
              <a:rPr lang="en-IE" dirty="0" smtClean="0"/>
              <a:t>How can a baker bake 50 identical biscuits?</a:t>
            </a:r>
          </a:p>
          <a:p>
            <a:pPr marL="914400" lvl="1" indent="-514350">
              <a:buFont typeface="Calibri" pitchFamily="34" charset="0"/>
              <a:buAutoNum type="arabicParenR"/>
              <a:defRPr/>
            </a:pPr>
            <a:endParaRPr lang="en-IE" dirty="0" smtClean="0"/>
          </a:p>
          <a:p>
            <a:pPr marL="914400" lvl="1" indent="-514350">
              <a:buFont typeface="Calibri" pitchFamily="34" charset="0"/>
              <a:buAutoNum type="arabicParenR"/>
              <a:defRPr/>
            </a:pPr>
            <a:r>
              <a:rPr lang="en-IE" dirty="0" smtClean="0"/>
              <a:t>Why are all horses the same?</a:t>
            </a:r>
          </a:p>
          <a:p>
            <a:pPr marL="914400" lvl="1" indent="-514350">
              <a:buFont typeface="Calibri" pitchFamily="34" charset="0"/>
              <a:buAutoNum type="arabicParenR"/>
              <a:defRPr/>
            </a:pPr>
            <a:endParaRPr lang="en-IE" dirty="0" smtClean="0"/>
          </a:p>
          <a:p>
            <a:pPr marL="914400" lvl="1" indent="-514350">
              <a:buFont typeface="Calibri" pitchFamily="34" charset="0"/>
              <a:buAutoNum type="arabicParenR"/>
              <a:defRPr/>
            </a:pPr>
            <a:r>
              <a:rPr lang="en-IE" dirty="0" smtClean="0"/>
              <a:t>Do humans have an immortal soul?</a:t>
            </a:r>
          </a:p>
          <a:p>
            <a:pPr marL="914400" lvl="1" indent="-514350">
              <a:buFont typeface="Calibri" pitchFamily="34" charset="0"/>
              <a:buAutoNum type="arabicParenR"/>
              <a:defRPr/>
            </a:pPr>
            <a:endParaRPr lang="en-IE" dirty="0" smtClean="0"/>
          </a:p>
          <a:p>
            <a:pPr marL="914400" lvl="1" indent="-514350">
              <a:buFont typeface="Calibri" pitchFamily="34" charset="0"/>
              <a:buAutoNum type="arabicParenR"/>
              <a:defRPr/>
            </a:pPr>
            <a:r>
              <a:rPr lang="en-IE" dirty="0" smtClean="0"/>
              <a:t>Are men and women equally sensible?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from ‘Sophie’s World’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3050" indent="-273050">
              <a:defRPr/>
            </a:pPr>
            <a:r>
              <a:rPr lang="en-IE" sz="2600" dirty="0" smtClean="0"/>
              <a:t>Born in Athens in 428 B. C.</a:t>
            </a:r>
          </a:p>
          <a:p>
            <a:pPr marL="273050" indent="-273050">
              <a:defRPr/>
            </a:pPr>
            <a:r>
              <a:rPr lang="en-IE" sz="2600" dirty="0" smtClean="0"/>
              <a:t>Born into a wealthy family</a:t>
            </a:r>
          </a:p>
          <a:p>
            <a:pPr marL="273050" indent="-273050">
              <a:defRPr/>
            </a:pPr>
            <a:r>
              <a:rPr lang="en-IE" sz="2600" dirty="0" smtClean="0"/>
              <a:t>Considered a career in politics but rejected it</a:t>
            </a:r>
          </a:p>
          <a:p>
            <a:pPr marL="639763" lvl="1" indent="-246063">
              <a:defRPr/>
            </a:pPr>
            <a:r>
              <a:rPr lang="en-IE" sz="2600" dirty="0" smtClean="0"/>
              <a:t>Annoyed by Athenian society, especially the treatment and execution of Socrates</a:t>
            </a:r>
          </a:p>
          <a:p>
            <a:pPr marL="273050" indent="-273050">
              <a:defRPr/>
            </a:pPr>
            <a:r>
              <a:rPr lang="en-IE" sz="2600" dirty="0" smtClean="0"/>
              <a:t>Became Socrates’ pupil when he was about 20</a:t>
            </a:r>
          </a:p>
          <a:p>
            <a:pPr marL="273050" indent="-273050">
              <a:defRPr/>
            </a:pPr>
            <a:r>
              <a:rPr lang="en-IE" sz="2600" dirty="0" smtClean="0"/>
              <a:t>Devoted follower and friend of Socrates</a:t>
            </a:r>
          </a:p>
          <a:p>
            <a:pPr marL="273050" indent="-273050">
              <a:defRPr/>
            </a:pPr>
            <a:r>
              <a:rPr lang="en-IE" sz="2600" dirty="0" smtClean="0"/>
              <a:t>He left Athens after Socrates’ death, for his own safety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life of Plato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defRPr/>
            </a:pPr>
            <a:r>
              <a:rPr lang="en-IE" sz="3200" dirty="0" smtClean="0"/>
              <a:t>He travelled around Asia Minor, Egypt, Southern Italy and Greece</a:t>
            </a:r>
          </a:p>
          <a:p>
            <a:pPr marL="273050" indent="-273050">
              <a:defRPr/>
            </a:pPr>
            <a:r>
              <a:rPr lang="en-IE" sz="3200" dirty="0" smtClean="0"/>
              <a:t>Returned to Athens in 388 B.C.E.</a:t>
            </a:r>
          </a:p>
          <a:p>
            <a:pPr marL="273050" indent="-273050">
              <a:defRPr/>
            </a:pPr>
            <a:r>
              <a:rPr lang="en-IE" sz="3200" dirty="0" smtClean="0"/>
              <a:t>Founded “The Academy” – this was the first European university</a:t>
            </a:r>
          </a:p>
          <a:p>
            <a:pPr marL="639763" lvl="1" indent="-246063">
              <a:defRPr/>
            </a:pPr>
            <a:r>
              <a:rPr lang="en-IE" sz="3200" dirty="0" smtClean="0"/>
              <a:t>It lasted until 529 A. D. </a:t>
            </a:r>
          </a:p>
          <a:p>
            <a:pPr marL="273050" indent="-273050">
              <a:defRPr/>
            </a:pPr>
            <a:r>
              <a:rPr lang="en-IE" sz="3200" dirty="0" smtClean="0"/>
              <a:t>Died in 347 B. C.</a:t>
            </a:r>
          </a:p>
          <a:p>
            <a:pPr marL="273050" indent="-273050">
              <a:defRPr/>
            </a:pPr>
            <a:r>
              <a:rPr lang="en-IE" sz="3200" dirty="0" smtClean="0"/>
              <a:t>Plato is buried in the grounds of the Academy</a:t>
            </a:r>
            <a:endParaRPr lang="en-GB" sz="3200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life of Plato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>
              <a:lnSpc>
                <a:spcPct val="120000"/>
              </a:lnSpc>
              <a:defRPr/>
            </a:pPr>
            <a:r>
              <a:rPr lang="en-IE" dirty="0" smtClean="0"/>
              <a:t>True knowledge could </a:t>
            </a:r>
            <a:r>
              <a:rPr lang="en-IE" u="sng" dirty="0" smtClean="0"/>
              <a:t>only</a:t>
            </a:r>
            <a:r>
              <a:rPr lang="en-IE" dirty="0" smtClean="0"/>
              <a:t> be found through the intellect and by reason</a:t>
            </a:r>
          </a:p>
          <a:p>
            <a:pPr marL="273050" indent="-273050">
              <a:lnSpc>
                <a:spcPct val="150000"/>
              </a:lnSpc>
              <a:defRPr/>
            </a:pPr>
            <a:r>
              <a:rPr lang="en-IE" dirty="0" smtClean="0"/>
              <a:t>The senses could not be trusted and should be ignored</a:t>
            </a:r>
          </a:p>
          <a:p>
            <a:pPr marL="639763" lvl="1" indent="-246063">
              <a:lnSpc>
                <a:spcPct val="150000"/>
              </a:lnSpc>
              <a:defRPr/>
            </a:pPr>
            <a:r>
              <a:rPr lang="en-IE" dirty="0" smtClean="0"/>
              <a:t>In the material world things grow, change, decay</a:t>
            </a:r>
          </a:p>
          <a:p>
            <a:pPr marL="273050" indent="-273050">
              <a:lnSpc>
                <a:spcPct val="110000"/>
              </a:lnSpc>
              <a:defRPr/>
            </a:pPr>
            <a:r>
              <a:rPr lang="en-IE" dirty="0" smtClean="0"/>
              <a:t>For something to really exist it must have some “</a:t>
            </a:r>
            <a:r>
              <a:rPr lang="en-IE" dirty="0" err="1" smtClean="0"/>
              <a:t>unchangeability</a:t>
            </a:r>
            <a:r>
              <a:rPr lang="en-IE" dirty="0" smtClean="0"/>
              <a:t>” to it. </a:t>
            </a:r>
          </a:p>
          <a:p>
            <a:pPr marL="639763" lvl="1" indent="-246063">
              <a:lnSpc>
                <a:spcPct val="150000"/>
              </a:lnSpc>
              <a:defRPr/>
            </a:pPr>
            <a:r>
              <a:rPr lang="en-IE" sz="2400" dirty="0" smtClean="0"/>
              <a:t>For example - The body changes, therefore it doesn’t truly exist, unlike the soul, which is spiritual and does not change – therefore it exists</a:t>
            </a:r>
            <a:r>
              <a:rPr lang="en-IE" dirty="0" smtClean="0"/>
              <a:t>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Plato’s beliefs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defRPr/>
            </a:pPr>
            <a:r>
              <a:rPr lang="en-IE" dirty="0" smtClean="0"/>
              <a:t>Ethics – how people should live</a:t>
            </a:r>
          </a:p>
          <a:p>
            <a:pPr marL="273050" indent="-273050">
              <a:buNone/>
              <a:defRPr/>
            </a:pPr>
            <a:r>
              <a:rPr lang="en-IE" dirty="0" smtClean="0"/>
              <a:t>- Like his mentor and friend, Socrates, Plato believed that humanity should be on a quest for good, truth and beauty</a:t>
            </a:r>
          </a:p>
          <a:p>
            <a:pPr marL="273050" indent="-273050">
              <a:defRPr/>
            </a:pPr>
            <a:r>
              <a:rPr lang="en-IE" dirty="0" smtClean="0"/>
              <a:t>Humanity should be on a journey “upward” - from the material to the spiritual</a:t>
            </a:r>
          </a:p>
          <a:p>
            <a:pPr marL="273050" indent="-273050">
              <a:defRPr/>
            </a:pPr>
            <a:r>
              <a:rPr lang="en-IE" dirty="0" smtClean="0"/>
              <a:t>He went further than Socrates - Plato tried to understand reality and how we perceive it </a:t>
            </a:r>
          </a:p>
          <a:p>
            <a:pPr marL="273050" indent="-273050">
              <a:defRPr/>
            </a:pPr>
            <a:r>
              <a:rPr lang="en-IE" dirty="0" smtClean="0"/>
              <a:t>He asked questions like “What is roundness?”, “What is blackness?” and “What is ‘</a:t>
            </a:r>
            <a:r>
              <a:rPr lang="en-IE" dirty="0" err="1" smtClean="0"/>
              <a:t>treeness</a:t>
            </a:r>
            <a:r>
              <a:rPr lang="en-IE" dirty="0" smtClean="0"/>
              <a:t>’?”</a:t>
            </a:r>
          </a:p>
          <a:p>
            <a:pPr marL="273050" indent="-273050">
              <a:defRPr/>
            </a:pPr>
            <a:r>
              <a:rPr lang="en-IE" dirty="0" smtClean="0"/>
              <a:t>Plato became concerned with the question of meaning and understanding – i.e. Metaphysics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Plato’s concerns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Concern for meaning + distrust of the senses = THEORY OF FORMS (IDEAS)</a:t>
            </a:r>
          </a:p>
          <a:p>
            <a:pPr marL="273050" indent="-273050">
              <a:defRPr/>
            </a:pPr>
            <a:r>
              <a:rPr lang="en-IE" dirty="0" smtClean="0"/>
              <a:t>He believed humans were exposed to two worlds at once </a:t>
            </a:r>
          </a:p>
          <a:p>
            <a:pPr marL="914400" lvl="1" indent="-514350">
              <a:buFont typeface="Calibri" pitchFamily="34" charset="0"/>
              <a:buAutoNum type="alphaLcPeriod"/>
              <a:defRPr/>
            </a:pPr>
            <a:r>
              <a:rPr lang="en-IE" b="1" i="1" dirty="0" smtClean="0"/>
              <a:t>The world of the senses –  a world of appearances and change</a:t>
            </a:r>
          </a:p>
          <a:p>
            <a:pPr marL="914400" lvl="1" indent="-514350">
              <a:buFont typeface="Calibri" pitchFamily="34" charset="0"/>
              <a:buAutoNum type="alphaLcPeriod"/>
              <a:defRPr/>
            </a:pPr>
            <a:r>
              <a:rPr lang="en-IE" b="1" i="1" dirty="0" smtClean="0"/>
              <a:t>The world of the truly authentic – this is the world of unchanging ideas</a:t>
            </a:r>
          </a:p>
          <a:p>
            <a:pPr marL="273050" indent="-273050">
              <a:defRPr/>
            </a:pPr>
            <a:r>
              <a:rPr lang="en-IE" sz="2400" dirty="0" smtClean="0"/>
              <a:t>He wrote about his theories in a book  called ‘The Republic’</a:t>
            </a:r>
          </a:p>
          <a:p>
            <a:pPr marL="914400" lvl="1" indent="-514350">
              <a:defRPr/>
            </a:pPr>
            <a:r>
              <a:rPr lang="en-IE" sz="2400" dirty="0" smtClean="0"/>
              <a:t>The story of the Cave is about the two worlds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Plato’s ‘Theory of Forms’ (Ideas)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he Cave  An Adaptation of Plato's Allegory 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8496944" cy="55446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defRPr/>
            </a:pPr>
            <a:r>
              <a:rPr lang="en-IE" dirty="0" smtClean="0"/>
              <a:t>World of ideas = </a:t>
            </a:r>
            <a:r>
              <a:rPr lang="en-IE" b="1" i="1" dirty="0" smtClean="0">
                <a:solidFill>
                  <a:srgbClr val="000000"/>
                </a:solidFill>
              </a:rPr>
              <a:t>real world</a:t>
            </a:r>
          </a:p>
          <a:p>
            <a:pPr marL="273050" indent="-273050">
              <a:defRPr/>
            </a:pPr>
            <a:r>
              <a:rPr lang="en-IE" dirty="0" smtClean="0"/>
              <a:t>World we perceive through senses = </a:t>
            </a:r>
            <a:r>
              <a:rPr lang="en-IE" b="1" i="1" dirty="0" smtClean="0">
                <a:solidFill>
                  <a:srgbClr val="000000"/>
                </a:solidFill>
              </a:rPr>
              <a:t>illusion</a:t>
            </a:r>
          </a:p>
          <a:p>
            <a:pPr marL="639763" lvl="1" indent="-246063">
              <a:defRPr/>
            </a:pPr>
            <a:r>
              <a:rPr lang="en-IE" dirty="0" smtClean="0"/>
              <a:t>It is an imperfect shadow of the more perfect world</a:t>
            </a:r>
          </a:p>
          <a:p>
            <a:pPr marL="914400" lvl="2" indent="-246063">
              <a:defRPr/>
            </a:pPr>
            <a:r>
              <a:rPr lang="en-IE" dirty="0" smtClean="0"/>
              <a:t>We come to understand it by using our mind</a:t>
            </a:r>
          </a:p>
          <a:p>
            <a:pPr marL="273050" indent="-273050">
              <a:defRPr/>
            </a:pPr>
            <a:r>
              <a:rPr lang="en-IE" dirty="0" smtClean="0"/>
              <a:t>Imagine the philosopher is the escaped prisoner</a:t>
            </a:r>
          </a:p>
          <a:p>
            <a:pPr marL="639763" lvl="1" indent="-246063">
              <a:defRPr/>
            </a:pPr>
            <a:r>
              <a:rPr lang="en-IE" dirty="0" smtClean="0"/>
              <a:t>Feels he must teach the other prisoners about reality and help them understand</a:t>
            </a:r>
          </a:p>
          <a:p>
            <a:pPr marL="639763" lvl="1" indent="-246063">
              <a:defRPr/>
            </a:pPr>
            <a:r>
              <a:rPr lang="en-IE" dirty="0" smtClean="0"/>
              <a:t>He must teach others of their illusions so they may see what is false and what is true</a:t>
            </a:r>
          </a:p>
          <a:p>
            <a:pPr marL="639763" lvl="1" indent="-246063" algn="ctr">
              <a:buNone/>
              <a:defRPr/>
            </a:pPr>
            <a:r>
              <a:rPr lang="en-IE" b="1" i="1" dirty="0" smtClean="0">
                <a:solidFill>
                  <a:schemeClr val="accent2"/>
                </a:solidFill>
              </a:rPr>
              <a:t>TRUE REALITY IS THE REALM OF IDEAS</a:t>
            </a:r>
          </a:p>
          <a:p>
            <a:pPr marL="273050" indent="-273050">
              <a:defRPr/>
            </a:pPr>
            <a:endParaRPr lang="en-IE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Allegory of the Cave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73050">
              <a:defRPr/>
            </a:pPr>
            <a:r>
              <a:rPr lang="en-IE" sz="2800" dirty="0" smtClean="0"/>
              <a:t>We are living and experiencing two worlds at once</a:t>
            </a:r>
          </a:p>
          <a:p>
            <a:pPr marL="639763" lvl="1" indent="-246063">
              <a:defRPr/>
            </a:pPr>
            <a:r>
              <a:rPr lang="en-IE" b="1" dirty="0" smtClean="0">
                <a:solidFill>
                  <a:srgbClr val="000000"/>
                </a:solidFill>
              </a:rPr>
              <a:t>The realm of the senses</a:t>
            </a:r>
            <a:r>
              <a:rPr lang="en-IE" dirty="0" smtClean="0"/>
              <a:t> (what we see around us)</a:t>
            </a:r>
          </a:p>
          <a:p>
            <a:pPr marL="639763" lvl="1" indent="-246063">
              <a:defRPr/>
            </a:pPr>
            <a:r>
              <a:rPr lang="en-IE" b="1" dirty="0" smtClean="0">
                <a:solidFill>
                  <a:srgbClr val="000000"/>
                </a:solidFill>
              </a:rPr>
              <a:t>The realm of ideas</a:t>
            </a:r>
            <a:r>
              <a:rPr lang="en-IE" dirty="0" smtClean="0"/>
              <a:t> (what we can understand in our mind)</a:t>
            </a:r>
          </a:p>
          <a:p>
            <a:pPr marL="639763" lvl="1" indent="-246063">
              <a:buNone/>
              <a:defRPr/>
            </a:pPr>
            <a:endParaRPr lang="en-IE" dirty="0" smtClean="0"/>
          </a:p>
          <a:p>
            <a:pPr marL="273050" indent="-273050">
              <a:defRPr/>
            </a:pPr>
            <a:r>
              <a:rPr lang="en-IE" sz="2800" dirty="0" smtClean="0"/>
              <a:t>The senses cannot be trusted</a:t>
            </a:r>
          </a:p>
          <a:p>
            <a:pPr marL="639763" lvl="1" indent="-246063">
              <a:defRPr/>
            </a:pPr>
            <a:r>
              <a:rPr lang="en-IE" dirty="0" smtClean="0"/>
              <a:t>It’s merely appearance</a:t>
            </a:r>
          </a:p>
          <a:p>
            <a:pPr marL="639763" lvl="1" indent="-246063">
              <a:defRPr/>
            </a:pPr>
            <a:r>
              <a:rPr lang="en-IE" dirty="0" smtClean="0"/>
              <a:t>Physical</a:t>
            </a:r>
          </a:p>
          <a:p>
            <a:pPr marL="639763" lvl="1" indent="-246063">
              <a:defRPr/>
            </a:pPr>
            <a:r>
              <a:rPr lang="en-IE" dirty="0" smtClean="0"/>
              <a:t>ever changing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Plato’s belief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740</Words>
  <Application>Microsoft Office PowerPoint</Application>
  <PresentationFormat>On-screen Show (4:3)</PresentationFormat>
  <Paragraphs>91</Paragraphs>
  <Slides>13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Plato</vt:lpstr>
      <vt:lpstr>The life of Plato</vt:lpstr>
      <vt:lpstr>The life of Plato</vt:lpstr>
      <vt:lpstr>Plato’s beliefs</vt:lpstr>
      <vt:lpstr>Plato’s concerns</vt:lpstr>
      <vt:lpstr>Plato’s ‘Theory of Forms’ (Ideas)</vt:lpstr>
      <vt:lpstr>PowerPoint Presentation</vt:lpstr>
      <vt:lpstr>The Allegory of the Cave</vt:lpstr>
      <vt:lpstr>Plato’s belief</vt:lpstr>
      <vt:lpstr>Example - The Tree</vt:lpstr>
      <vt:lpstr>What does Plato mean by this?</vt:lpstr>
      <vt:lpstr>Plato’s bigger issue</vt:lpstr>
      <vt:lpstr>Example from ‘Sophie’s World’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Plato</dc:title>
  <dc:creator>Joseph Rolston</dc:creator>
  <cp:lastModifiedBy>Room2</cp:lastModifiedBy>
  <cp:revision>12</cp:revision>
  <dcterms:created xsi:type="dcterms:W3CDTF">2011-10-04T18:05:25Z</dcterms:created>
  <dcterms:modified xsi:type="dcterms:W3CDTF">2011-10-05T08:08:39Z</dcterms:modified>
</cp:coreProperties>
</file>